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3" r:id="rId2"/>
    <p:sldId id="362" r:id="rId3"/>
    <p:sldId id="342" r:id="rId4"/>
    <p:sldId id="358" r:id="rId5"/>
    <p:sldId id="346" r:id="rId6"/>
    <p:sldId id="347" r:id="rId7"/>
    <p:sldId id="348" r:id="rId8"/>
    <p:sldId id="345" r:id="rId9"/>
    <p:sldId id="349" r:id="rId10"/>
    <p:sldId id="359" r:id="rId11"/>
    <p:sldId id="360" r:id="rId12"/>
    <p:sldId id="361" r:id="rId13"/>
    <p:sldId id="351" r:id="rId14"/>
    <p:sldId id="352" r:id="rId15"/>
    <p:sldId id="353" r:id="rId16"/>
    <p:sldId id="3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ACB"/>
    <a:srgbClr val="F99D26"/>
    <a:srgbClr val="279B48"/>
    <a:srgbClr val="F36D25"/>
    <a:srgbClr val="FFFFFF"/>
    <a:srgbClr val="CF8D2A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7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8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6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5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2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3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2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AA2C1-30FE-4A5B-9F15-98834576BABB}" type="datetimeFigureOut">
              <a:rPr lang="en-US" smtClean="0"/>
              <a:t>6/30/24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22443" y="3338671"/>
            <a:ext cx="11960564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  <a:defRPr/>
            </a:pPr>
            <a:r>
              <a:rPr lang="en-US" sz="3096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Presented by:   </a:t>
            </a:r>
            <a:r>
              <a:rPr lang="en-US" sz="20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Ahmed Farag</a:t>
            </a:r>
            <a:endParaRPr lang="en-US" sz="3096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EB3A0661-01D5-5DD1-57A1-EF0F3266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915" y="5437526"/>
            <a:ext cx="647505" cy="777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FD51A-1D05-8F01-181E-8E50AA4737B8}"/>
              </a:ext>
            </a:extLst>
          </p:cNvPr>
          <p:cNvSpPr txBox="1"/>
          <p:nvPr/>
        </p:nvSpPr>
        <p:spPr>
          <a:xfrm>
            <a:off x="3516225" y="1638251"/>
            <a:ext cx="6286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 err="1">
                <a:solidFill>
                  <a:srgbClr val="0C8A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Medminder</a:t>
            </a:r>
            <a:endParaRPr lang="en-US" sz="8800" i="1" dirty="0">
              <a:solidFill>
                <a:srgbClr val="0C8A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35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327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 Interaction Design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266" y="5782333"/>
            <a:ext cx="694859" cy="833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483FC7-181A-2EA6-3130-403EA106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26" y="994311"/>
            <a:ext cx="7391536" cy="5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7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3271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 Interaction Design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266" y="5782333"/>
            <a:ext cx="694859" cy="833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74C07-948E-E8FF-1798-89976909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43" y="1416138"/>
            <a:ext cx="6903922" cy="47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5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393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 Interaction Design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266" y="5782333"/>
            <a:ext cx="694859" cy="833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1F0965-6992-8143-C2C4-3BBBD836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38" y="1601248"/>
            <a:ext cx="7252786" cy="48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9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5917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System Requirements (S/W and H/W Tools)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266" y="5782333"/>
            <a:ext cx="694859" cy="833831"/>
          </a:xfrm>
          <a:prstGeom prst="rect">
            <a:avLst/>
          </a:prstGeom>
        </p:spPr>
      </p:pic>
      <p:sp>
        <p:nvSpPr>
          <p:cNvPr id="7" name="Google Shape;226;p21">
            <a:extLst>
              <a:ext uri="{FF2B5EF4-FFF2-40B4-BE49-F238E27FC236}">
                <a16:creationId xmlns:a16="http://schemas.microsoft.com/office/drawing/2014/main" id="{F3A8CDBE-5358-E516-0D5F-7A8F353A6F34}"/>
              </a:ext>
            </a:extLst>
          </p:cNvPr>
          <p:cNvSpPr/>
          <p:nvPr/>
        </p:nvSpPr>
        <p:spPr>
          <a:xfrm>
            <a:off x="5734259" y="3715810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D22510F8-9391-700C-AADE-1226918B3AA3}"/>
              </a:ext>
            </a:extLst>
          </p:cNvPr>
          <p:cNvSpPr/>
          <p:nvPr/>
        </p:nvSpPr>
        <p:spPr>
          <a:xfrm>
            <a:off x="5734259" y="4321109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EB95B-A7E2-333F-312F-AADC7EDFA7D5}"/>
              </a:ext>
            </a:extLst>
          </p:cNvPr>
          <p:cNvSpPr txBox="1"/>
          <p:nvPr/>
        </p:nvSpPr>
        <p:spPr>
          <a:xfrm>
            <a:off x="5975194" y="2367317"/>
            <a:ext cx="5899228" cy="2246769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Processor: intel core i7 11th generation </a:t>
            </a:r>
          </a:p>
          <a:p>
            <a:endParaRPr lang="en-US" sz="20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Ram: 16 Giga Byte (GB) </a:t>
            </a:r>
          </a:p>
          <a:p>
            <a:endParaRPr lang="en-US" sz="20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Offline emulator</a:t>
            </a:r>
            <a:endParaRPr lang="en-US" sz="20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</a:rPr>
              <a:t>Any android device that can run android application is a suitable hardware for the Medicine Tracker project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B79EB-8DB6-5579-D5CB-4CABC46D6703}"/>
              </a:ext>
            </a:extLst>
          </p:cNvPr>
          <p:cNvSpPr txBox="1"/>
          <p:nvPr/>
        </p:nvSpPr>
        <p:spPr>
          <a:xfrm>
            <a:off x="7449602" y="1940260"/>
            <a:ext cx="131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Hardware</a:t>
            </a:r>
          </a:p>
        </p:txBody>
      </p:sp>
      <p:sp>
        <p:nvSpPr>
          <p:cNvPr id="13" name="Google Shape;226;p21">
            <a:extLst>
              <a:ext uri="{FF2B5EF4-FFF2-40B4-BE49-F238E27FC236}">
                <a16:creationId xmlns:a16="http://schemas.microsoft.com/office/drawing/2014/main" id="{DF209C29-CA6B-549C-D8D9-830DBB54A541}"/>
              </a:ext>
            </a:extLst>
          </p:cNvPr>
          <p:cNvSpPr/>
          <p:nvPr/>
        </p:nvSpPr>
        <p:spPr>
          <a:xfrm>
            <a:off x="5734259" y="3105723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26;p21">
            <a:extLst>
              <a:ext uri="{FF2B5EF4-FFF2-40B4-BE49-F238E27FC236}">
                <a16:creationId xmlns:a16="http://schemas.microsoft.com/office/drawing/2014/main" id="{30277F70-4A31-CA4E-C851-A35CDFEE8BC4}"/>
              </a:ext>
            </a:extLst>
          </p:cNvPr>
          <p:cNvSpPr/>
          <p:nvPr/>
        </p:nvSpPr>
        <p:spPr>
          <a:xfrm>
            <a:off x="5734259" y="2492707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00000"/>
              </a:solidFill>
            </a:endParaRPr>
          </a:p>
        </p:txBody>
      </p:sp>
      <p:pic>
        <p:nvPicPr>
          <p:cNvPr id="16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E908BBC6-CFEC-4D56-81AA-DAE4AF0A8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5" y="2464034"/>
            <a:ext cx="1228793" cy="921595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4337F57-AC13-E189-697C-6EC204434A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32" y="5060218"/>
            <a:ext cx="821542" cy="821542"/>
          </a:xfrm>
          <a:prstGeom prst="rect">
            <a:avLst/>
          </a:prstGeom>
        </p:spPr>
      </p:pic>
      <p:pic>
        <p:nvPicPr>
          <p:cNvPr id="27" name="Picture 26" descr="A picture containing graphics, symbol, logo, font&#10;&#10;Description automatically generated">
            <a:extLst>
              <a:ext uri="{FF2B5EF4-FFF2-40B4-BE49-F238E27FC236}">
                <a16:creationId xmlns:a16="http://schemas.microsoft.com/office/drawing/2014/main" id="{071A2A1F-E08B-E369-59DA-8B7B8B991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62" y="2454192"/>
            <a:ext cx="1514686" cy="1000265"/>
          </a:xfrm>
          <a:prstGeom prst="rect">
            <a:avLst/>
          </a:prstGeom>
        </p:spPr>
      </p:pic>
      <p:pic>
        <p:nvPicPr>
          <p:cNvPr id="29" name="Picture 28" descr="A picture containing colorfulness, art&#10;&#10;Description automatically generated">
            <a:extLst>
              <a:ext uri="{FF2B5EF4-FFF2-40B4-BE49-F238E27FC236}">
                <a16:creationId xmlns:a16="http://schemas.microsoft.com/office/drawing/2014/main" id="{94C08BAD-047B-CF90-B991-360220540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14" y="3964032"/>
            <a:ext cx="1848109" cy="491836"/>
          </a:xfrm>
          <a:prstGeom prst="rect">
            <a:avLst/>
          </a:prstGeom>
        </p:spPr>
      </p:pic>
      <p:pic>
        <p:nvPicPr>
          <p:cNvPr id="31" name="Picture 30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8B626EEE-EEC0-8A27-4FF8-2F0D484D3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13" y="3922394"/>
            <a:ext cx="1848108" cy="5334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30482F5-C10C-C320-401D-F5E4D9C1B766}"/>
              </a:ext>
            </a:extLst>
          </p:cNvPr>
          <p:cNvSpPr txBox="1"/>
          <p:nvPr/>
        </p:nvSpPr>
        <p:spPr>
          <a:xfrm>
            <a:off x="1718766" y="1940260"/>
            <a:ext cx="111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33" name="Google Shape;226;p21">
            <a:extLst>
              <a:ext uri="{FF2B5EF4-FFF2-40B4-BE49-F238E27FC236}">
                <a16:creationId xmlns:a16="http://schemas.microsoft.com/office/drawing/2014/main" id="{0D19539B-F986-5FCD-4A78-2165870D4CF1}"/>
              </a:ext>
            </a:extLst>
          </p:cNvPr>
          <p:cNvSpPr/>
          <p:nvPr/>
        </p:nvSpPr>
        <p:spPr>
          <a:xfrm>
            <a:off x="403332" y="2885148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226;p21">
            <a:extLst>
              <a:ext uri="{FF2B5EF4-FFF2-40B4-BE49-F238E27FC236}">
                <a16:creationId xmlns:a16="http://schemas.microsoft.com/office/drawing/2014/main" id="{F342E54A-E544-4090-A668-70F19A1DC493}"/>
              </a:ext>
            </a:extLst>
          </p:cNvPr>
          <p:cNvSpPr/>
          <p:nvPr/>
        </p:nvSpPr>
        <p:spPr>
          <a:xfrm>
            <a:off x="2613330" y="2885148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226;p21">
            <a:extLst>
              <a:ext uri="{FF2B5EF4-FFF2-40B4-BE49-F238E27FC236}">
                <a16:creationId xmlns:a16="http://schemas.microsoft.com/office/drawing/2014/main" id="{F6541A55-98C6-4980-BB10-7E1B2B61D7B6}"/>
              </a:ext>
            </a:extLst>
          </p:cNvPr>
          <p:cNvSpPr/>
          <p:nvPr/>
        </p:nvSpPr>
        <p:spPr>
          <a:xfrm>
            <a:off x="162531" y="4146500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226;p21">
            <a:extLst>
              <a:ext uri="{FF2B5EF4-FFF2-40B4-BE49-F238E27FC236}">
                <a16:creationId xmlns:a16="http://schemas.microsoft.com/office/drawing/2014/main" id="{0CAB9E96-1D11-C365-5461-55D8D8E30CD9}"/>
              </a:ext>
            </a:extLst>
          </p:cNvPr>
          <p:cNvSpPr/>
          <p:nvPr/>
        </p:nvSpPr>
        <p:spPr>
          <a:xfrm>
            <a:off x="2613330" y="4146500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226;p21">
            <a:extLst>
              <a:ext uri="{FF2B5EF4-FFF2-40B4-BE49-F238E27FC236}">
                <a16:creationId xmlns:a16="http://schemas.microsoft.com/office/drawing/2014/main" id="{033723BF-454E-8299-5E3C-79863BFE25C8}"/>
              </a:ext>
            </a:extLst>
          </p:cNvPr>
          <p:cNvSpPr/>
          <p:nvPr/>
        </p:nvSpPr>
        <p:spPr>
          <a:xfrm>
            <a:off x="1801711" y="5407539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7B081-9186-9990-1628-64D4305988C5}"/>
              </a:ext>
            </a:extLst>
          </p:cNvPr>
          <p:cNvSpPr txBox="1"/>
          <p:nvPr/>
        </p:nvSpPr>
        <p:spPr>
          <a:xfrm>
            <a:off x="1160930" y="2875202"/>
            <a:ext cx="111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Android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9CCD9-78D8-5D63-524C-D27FEADB71D9}"/>
              </a:ext>
            </a:extLst>
          </p:cNvPr>
          <p:cNvSpPr txBox="1"/>
          <p:nvPr/>
        </p:nvSpPr>
        <p:spPr>
          <a:xfrm>
            <a:off x="3119737" y="5144563"/>
            <a:ext cx="91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298126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308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Results and Outcomes</a:t>
            </a:r>
          </a:p>
        </p:txBody>
      </p:sp>
      <p:sp>
        <p:nvSpPr>
          <p:cNvPr id="16" name="Google Shape;226;p21">
            <a:extLst>
              <a:ext uri="{FF2B5EF4-FFF2-40B4-BE49-F238E27FC236}">
                <a16:creationId xmlns:a16="http://schemas.microsoft.com/office/drawing/2014/main" id="{4004E501-6038-DE8C-1C15-6E387990AED9}"/>
              </a:ext>
            </a:extLst>
          </p:cNvPr>
          <p:cNvSpPr/>
          <p:nvPr/>
        </p:nvSpPr>
        <p:spPr>
          <a:xfrm>
            <a:off x="6032550" y="1233306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defTabSz="914400" rtl="1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589fca3e-0022-41da-a2e0-e6e0065527ab">
            <a:hlinkClick r:id="" action="ppaction://media"/>
            <a:extLst>
              <a:ext uri="{FF2B5EF4-FFF2-40B4-BE49-F238E27FC236}">
                <a16:creationId xmlns:a16="http://schemas.microsoft.com/office/drawing/2014/main" id="{FA2F4922-EDE3-8A46-B466-69A61BFA14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2170" y="1608710"/>
            <a:ext cx="3567659" cy="49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1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263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Conclusion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266" y="5782333"/>
            <a:ext cx="694859" cy="833831"/>
          </a:xfrm>
          <a:prstGeom prst="rect">
            <a:avLst/>
          </a:prstGeom>
        </p:spPr>
      </p:pic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D22510F8-9391-700C-AADE-1226918B3AA3}"/>
              </a:ext>
            </a:extLst>
          </p:cNvPr>
          <p:cNvSpPr/>
          <p:nvPr/>
        </p:nvSpPr>
        <p:spPr>
          <a:xfrm>
            <a:off x="514252" y="1622456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21110-98FA-69CC-776F-28A40B4D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365" y="-56322"/>
            <a:ext cx="3450635" cy="951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7C3685-E76C-D05D-1249-2478068F01A6}"/>
              </a:ext>
            </a:extLst>
          </p:cNvPr>
          <p:cNvSpPr txBox="1"/>
          <p:nvPr/>
        </p:nvSpPr>
        <p:spPr>
          <a:xfrm>
            <a:off x="1153236" y="1671776"/>
            <a:ext cx="7087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medical app project aims to enhance medication adherence and health outcomes by providing personalized reminders, managing schedules, tracking usage, and offering a user-friendly interface, ultimately improving care quality and promoting better health outcomes.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54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587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prescription&#10;&#10;Description automatically generated">
            <a:extLst>
              <a:ext uri="{FF2B5EF4-FFF2-40B4-BE49-F238E27FC236}">
                <a16:creationId xmlns:a16="http://schemas.microsoft.com/office/drawing/2014/main" id="{4B1B4782-39BA-AA19-AA32-63C756E4EE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r="2517"/>
          <a:stretch/>
        </p:blipFill>
        <p:spPr>
          <a:xfrm>
            <a:off x="1614328" y="806754"/>
            <a:ext cx="4661276" cy="524392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nurse holding a phone&#10;&#10;Description automatically generated">
            <a:extLst>
              <a:ext uri="{FF2B5EF4-FFF2-40B4-BE49-F238E27FC236}">
                <a16:creationId xmlns:a16="http://schemas.microsoft.com/office/drawing/2014/main" id="{BBDB461C-02E7-3D9C-351E-F013860EF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383"/>
          <a:stretch/>
        </p:blipFill>
        <p:spPr>
          <a:xfrm>
            <a:off x="7917806" y="798656"/>
            <a:ext cx="3433148" cy="287072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FF8D4-2AFD-AD6A-5796-E9B2A39C9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806" y="4252495"/>
            <a:ext cx="3433148" cy="19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3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587B4-8594-1EC6-4458-29BCEAA43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32FE5E-F59C-ABC4-ABCC-271302064EAA}"/>
              </a:ext>
            </a:extLst>
          </p:cNvPr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7FDCA9-20B2-4EAE-4C48-87CB47E5943B}"/>
              </a:ext>
            </a:extLst>
          </p:cNvPr>
          <p:cNvSpPr txBox="1"/>
          <p:nvPr/>
        </p:nvSpPr>
        <p:spPr>
          <a:xfrm>
            <a:off x="178801" y="328263"/>
            <a:ext cx="677934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</a:pPr>
            <a:r>
              <a:rPr lang="en-US" sz="2000" b="1" dirty="0">
                <a:solidFill>
                  <a:srgbClr val="C00000"/>
                </a:solidFill>
              </a:rPr>
              <a:t>Agenda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47DE7A-69EC-2911-47CC-9CBF6CF9963B}"/>
              </a:ext>
            </a:extLst>
          </p:cNvPr>
          <p:cNvSpPr>
            <a:spLocks noGrp="1"/>
          </p:cNvSpPr>
          <p:nvPr/>
        </p:nvSpPr>
        <p:spPr>
          <a:xfrm>
            <a:off x="631084" y="1324764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</a:rPr>
              <a:t>Introduction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Motivation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Related Work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 Objectives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System Architecture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User Interaction Design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System Requirements (S/W and H/W Tools)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70C0"/>
                </a:solidFill>
              </a:rPr>
              <a:t>Results and Outcomes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Conclusion and Future Work 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effectLst/>
            </a:endParaRP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Google Shape;226;p21">
            <a:extLst>
              <a:ext uri="{FF2B5EF4-FFF2-40B4-BE49-F238E27FC236}">
                <a16:creationId xmlns:a16="http://schemas.microsoft.com/office/drawing/2014/main" id="{522AD6B1-DC9B-1BAA-DBB2-96C06C55A124}"/>
              </a:ext>
            </a:extLst>
          </p:cNvPr>
          <p:cNvSpPr/>
          <p:nvPr/>
        </p:nvSpPr>
        <p:spPr>
          <a:xfrm>
            <a:off x="512316" y="1439360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26;p21">
            <a:extLst>
              <a:ext uri="{FF2B5EF4-FFF2-40B4-BE49-F238E27FC236}">
                <a16:creationId xmlns:a16="http://schemas.microsoft.com/office/drawing/2014/main" id="{565F1B7D-6451-EA47-64A3-B377C9F2D727}"/>
              </a:ext>
            </a:extLst>
          </p:cNvPr>
          <p:cNvSpPr/>
          <p:nvPr/>
        </p:nvSpPr>
        <p:spPr>
          <a:xfrm>
            <a:off x="521248" y="1713189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26;p21">
            <a:extLst>
              <a:ext uri="{FF2B5EF4-FFF2-40B4-BE49-F238E27FC236}">
                <a16:creationId xmlns:a16="http://schemas.microsoft.com/office/drawing/2014/main" id="{EE2110BB-A09F-91BA-10A0-992F207305D6}"/>
              </a:ext>
            </a:extLst>
          </p:cNvPr>
          <p:cNvSpPr/>
          <p:nvPr/>
        </p:nvSpPr>
        <p:spPr>
          <a:xfrm>
            <a:off x="527525" y="3283296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09906ECB-A529-6013-94B7-538C948D21E1}"/>
              </a:ext>
            </a:extLst>
          </p:cNvPr>
          <p:cNvSpPr/>
          <p:nvPr/>
        </p:nvSpPr>
        <p:spPr>
          <a:xfrm>
            <a:off x="527525" y="3535295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Picture 9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15CA4A3D-1E98-A80A-BC22-2DF1C17E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212" y="5782333"/>
            <a:ext cx="694859" cy="833831"/>
          </a:xfrm>
          <a:prstGeom prst="rect">
            <a:avLst/>
          </a:prstGeom>
        </p:spPr>
      </p:pic>
      <p:sp>
        <p:nvSpPr>
          <p:cNvPr id="12" name="Google Shape;226;p21">
            <a:extLst>
              <a:ext uri="{FF2B5EF4-FFF2-40B4-BE49-F238E27FC236}">
                <a16:creationId xmlns:a16="http://schemas.microsoft.com/office/drawing/2014/main" id="{FFB02B15-C2EE-4ECE-6E86-8E963E8B2C83}"/>
              </a:ext>
            </a:extLst>
          </p:cNvPr>
          <p:cNvSpPr/>
          <p:nvPr/>
        </p:nvSpPr>
        <p:spPr>
          <a:xfrm>
            <a:off x="521248" y="2029215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26;p21">
            <a:extLst>
              <a:ext uri="{FF2B5EF4-FFF2-40B4-BE49-F238E27FC236}">
                <a16:creationId xmlns:a16="http://schemas.microsoft.com/office/drawing/2014/main" id="{4EB6514D-15BA-85CA-2477-8C5E6556F939}"/>
              </a:ext>
            </a:extLst>
          </p:cNvPr>
          <p:cNvSpPr/>
          <p:nvPr/>
        </p:nvSpPr>
        <p:spPr>
          <a:xfrm>
            <a:off x="515855" y="2355686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26;p21">
            <a:extLst>
              <a:ext uri="{FF2B5EF4-FFF2-40B4-BE49-F238E27FC236}">
                <a16:creationId xmlns:a16="http://schemas.microsoft.com/office/drawing/2014/main" id="{8A7B01C1-F301-BDF4-6BDD-B6BD459BEFBB}"/>
              </a:ext>
            </a:extLst>
          </p:cNvPr>
          <p:cNvSpPr/>
          <p:nvPr/>
        </p:nvSpPr>
        <p:spPr>
          <a:xfrm>
            <a:off x="527525" y="2682672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26;p21">
            <a:extLst>
              <a:ext uri="{FF2B5EF4-FFF2-40B4-BE49-F238E27FC236}">
                <a16:creationId xmlns:a16="http://schemas.microsoft.com/office/drawing/2014/main" id="{2B8A429B-D96A-2F49-9617-069053F79C76}"/>
              </a:ext>
            </a:extLst>
          </p:cNvPr>
          <p:cNvSpPr/>
          <p:nvPr/>
        </p:nvSpPr>
        <p:spPr>
          <a:xfrm>
            <a:off x="527525" y="3920317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26;p21">
            <a:extLst>
              <a:ext uri="{FF2B5EF4-FFF2-40B4-BE49-F238E27FC236}">
                <a16:creationId xmlns:a16="http://schemas.microsoft.com/office/drawing/2014/main" id="{ABB22284-C92C-6DB0-7ADC-5C4329395813}"/>
              </a:ext>
            </a:extLst>
          </p:cNvPr>
          <p:cNvSpPr/>
          <p:nvPr/>
        </p:nvSpPr>
        <p:spPr>
          <a:xfrm>
            <a:off x="527525" y="4200720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26;p21">
            <a:extLst>
              <a:ext uri="{FF2B5EF4-FFF2-40B4-BE49-F238E27FC236}">
                <a16:creationId xmlns:a16="http://schemas.microsoft.com/office/drawing/2014/main" id="{B26EDCE5-5F1A-317E-28A5-BC81A340AF59}"/>
              </a:ext>
            </a:extLst>
          </p:cNvPr>
          <p:cNvSpPr/>
          <p:nvPr/>
        </p:nvSpPr>
        <p:spPr>
          <a:xfrm>
            <a:off x="513918" y="4523449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26;p21">
            <a:extLst>
              <a:ext uri="{FF2B5EF4-FFF2-40B4-BE49-F238E27FC236}">
                <a16:creationId xmlns:a16="http://schemas.microsoft.com/office/drawing/2014/main" id="{9584EC80-CD47-BB09-3E75-8A8774762F65}"/>
              </a:ext>
            </a:extLst>
          </p:cNvPr>
          <p:cNvSpPr/>
          <p:nvPr/>
        </p:nvSpPr>
        <p:spPr>
          <a:xfrm>
            <a:off x="527525" y="4822709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26;p21">
            <a:extLst>
              <a:ext uri="{FF2B5EF4-FFF2-40B4-BE49-F238E27FC236}">
                <a16:creationId xmlns:a16="http://schemas.microsoft.com/office/drawing/2014/main" id="{858C762D-B63E-0016-D38E-80AA14718BD9}"/>
              </a:ext>
            </a:extLst>
          </p:cNvPr>
          <p:cNvSpPr/>
          <p:nvPr/>
        </p:nvSpPr>
        <p:spPr>
          <a:xfrm>
            <a:off x="527525" y="2972795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04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1" y="328263"/>
            <a:ext cx="677934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chemeClr val="tx2"/>
              </a:buClr>
            </a:pP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0489E-3930-8424-82F8-D945DD3CBDD4}"/>
              </a:ext>
            </a:extLst>
          </p:cNvPr>
          <p:cNvSpPr>
            <a:spLocks noGrp="1"/>
          </p:cNvSpPr>
          <p:nvPr/>
        </p:nvSpPr>
        <p:spPr>
          <a:xfrm>
            <a:off x="757984" y="1711711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effectLst/>
              </a:rPr>
              <a:t>We designed a medicine reminder application that fulfills everyone’s medication needs in one place: pill reminders, support for any dosage form (incl. tablet, pill, inhalation, injection), frequency, and even refill reminders.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effectLst/>
            </a:endParaRP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effectLst/>
              </a:rPr>
              <a:t>Our application isn’t made for patients and sick people only, nurses could also use our application to keep track of the patients they are taking care of.</a:t>
            </a: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effectLst/>
            </a:endParaRP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effectLst/>
            </a:endParaRPr>
          </a:p>
          <a:p>
            <a:pPr marL="369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effectLst/>
              </a:rPr>
              <a:t>Our main goal is to keep the application as accessible and straightforward as possible.</a:t>
            </a:r>
          </a:p>
        </p:txBody>
      </p:sp>
      <p:sp>
        <p:nvSpPr>
          <p:cNvPr id="5" name="Google Shape;226;p21">
            <a:extLst>
              <a:ext uri="{FF2B5EF4-FFF2-40B4-BE49-F238E27FC236}">
                <a16:creationId xmlns:a16="http://schemas.microsoft.com/office/drawing/2014/main" id="{DFBD9975-5080-8836-B050-330DF1C97937}"/>
              </a:ext>
            </a:extLst>
          </p:cNvPr>
          <p:cNvSpPr/>
          <p:nvPr/>
        </p:nvSpPr>
        <p:spPr>
          <a:xfrm>
            <a:off x="592330" y="1847834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26;p21">
            <a:extLst>
              <a:ext uri="{FF2B5EF4-FFF2-40B4-BE49-F238E27FC236}">
                <a16:creationId xmlns:a16="http://schemas.microsoft.com/office/drawing/2014/main" id="{D40E779E-0ADD-7172-2568-690542113CB6}"/>
              </a:ext>
            </a:extLst>
          </p:cNvPr>
          <p:cNvSpPr/>
          <p:nvPr/>
        </p:nvSpPr>
        <p:spPr>
          <a:xfrm>
            <a:off x="626064" y="3365550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AF2C2F62-3FA6-2D1E-0397-B20AB1EE127F}"/>
              </a:ext>
            </a:extLst>
          </p:cNvPr>
          <p:cNvSpPr/>
          <p:nvPr/>
        </p:nvSpPr>
        <p:spPr>
          <a:xfrm>
            <a:off x="631084" y="4883266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Picture 9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DE4E517E-DD98-D63C-14BF-74DCD12AC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212" y="5782333"/>
            <a:ext cx="694859" cy="8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1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160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Motivation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10A2E5-893A-C305-DB7E-37CEEF58DDC8}"/>
              </a:ext>
            </a:extLst>
          </p:cNvPr>
          <p:cNvSpPr>
            <a:spLocks noGrp="1"/>
          </p:cNvSpPr>
          <p:nvPr/>
        </p:nvSpPr>
        <p:spPr>
          <a:xfrm>
            <a:off x="4096605" y="2217971"/>
            <a:ext cx="2935409" cy="4430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dirty="0">
                <a:solidFill>
                  <a:schemeClr val="tx1"/>
                </a:solidFill>
                <a:effectLst/>
              </a:rPr>
              <a:t>Why use our application ?</a:t>
            </a:r>
            <a:endParaRPr lang="en-US" b="0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10" name="Picture 9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373CEF9-9F6F-057F-25B3-81179F61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395" y="5782333"/>
            <a:ext cx="694859" cy="833831"/>
          </a:xfrm>
          <a:prstGeom prst="rect">
            <a:avLst/>
          </a:prstGeom>
        </p:spPr>
      </p:pic>
      <p:sp>
        <p:nvSpPr>
          <p:cNvPr id="7" name="Google Shape;226;p21">
            <a:extLst>
              <a:ext uri="{FF2B5EF4-FFF2-40B4-BE49-F238E27FC236}">
                <a16:creationId xmlns:a16="http://schemas.microsoft.com/office/drawing/2014/main" id="{23A785ED-C01A-3B3F-ABC1-3A9ADF128B20}"/>
              </a:ext>
            </a:extLst>
          </p:cNvPr>
          <p:cNvSpPr/>
          <p:nvPr/>
        </p:nvSpPr>
        <p:spPr>
          <a:xfrm>
            <a:off x="3979532" y="2376031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FDAAB-C808-6A21-3716-85475E2CAECD}"/>
              </a:ext>
            </a:extLst>
          </p:cNvPr>
          <p:cNvSpPr txBox="1"/>
          <p:nvPr/>
        </p:nvSpPr>
        <p:spPr>
          <a:xfrm>
            <a:off x="5228661" y="2573971"/>
            <a:ext cx="47502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Friendly Interface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No need to internet connection (only for chatbot)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Costless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Google Shape;226;p21">
            <a:extLst>
              <a:ext uri="{FF2B5EF4-FFF2-40B4-BE49-F238E27FC236}">
                <a16:creationId xmlns:a16="http://schemas.microsoft.com/office/drawing/2014/main" id="{992C03E5-C237-34C9-2B66-FBCEFAF57DBF}"/>
              </a:ext>
            </a:extLst>
          </p:cNvPr>
          <p:cNvSpPr/>
          <p:nvPr/>
        </p:nvSpPr>
        <p:spPr>
          <a:xfrm>
            <a:off x="5071318" y="2949728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26;p21">
            <a:extLst>
              <a:ext uri="{FF2B5EF4-FFF2-40B4-BE49-F238E27FC236}">
                <a16:creationId xmlns:a16="http://schemas.microsoft.com/office/drawing/2014/main" id="{C8A6E05A-D2C0-CE87-3BD9-8FCEB705F0E7}"/>
              </a:ext>
            </a:extLst>
          </p:cNvPr>
          <p:cNvSpPr/>
          <p:nvPr/>
        </p:nvSpPr>
        <p:spPr>
          <a:xfrm>
            <a:off x="5071318" y="3498869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5031FFDF-BBF2-1382-483C-D788FFE76DEB}"/>
              </a:ext>
            </a:extLst>
          </p:cNvPr>
          <p:cNvSpPr/>
          <p:nvPr/>
        </p:nvSpPr>
        <p:spPr>
          <a:xfrm>
            <a:off x="5101761" y="4074620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Picture 12" descr="A logo with a clock and pills&#10;&#10;Description automatically generated">
            <a:extLst>
              <a:ext uri="{FF2B5EF4-FFF2-40B4-BE49-F238E27FC236}">
                <a16:creationId xmlns:a16="http://schemas.microsoft.com/office/drawing/2014/main" id="{FD44F93E-37F6-1CDA-007E-214728F66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" y="2376031"/>
            <a:ext cx="3589786" cy="27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202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Related Work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466" y="5782333"/>
            <a:ext cx="694859" cy="833831"/>
          </a:xfrm>
          <a:prstGeom prst="rect">
            <a:avLst/>
          </a:prstGeom>
        </p:spPr>
      </p:pic>
      <p:sp>
        <p:nvSpPr>
          <p:cNvPr id="7" name="Google Shape;226;p21">
            <a:extLst>
              <a:ext uri="{FF2B5EF4-FFF2-40B4-BE49-F238E27FC236}">
                <a16:creationId xmlns:a16="http://schemas.microsoft.com/office/drawing/2014/main" id="{F3A8CDBE-5358-E516-0D5F-7A8F353A6F34}"/>
              </a:ext>
            </a:extLst>
          </p:cNvPr>
          <p:cNvSpPr/>
          <p:nvPr/>
        </p:nvSpPr>
        <p:spPr>
          <a:xfrm>
            <a:off x="569181" y="2370323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D22510F8-9391-700C-AADE-1226918B3AA3}"/>
              </a:ext>
            </a:extLst>
          </p:cNvPr>
          <p:cNvSpPr/>
          <p:nvPr/>
        </p:nvSpPr>
        <p:spPr>
          <a:xfrm>
            <a:off x="589844" y="4129451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53CB5D-4C2B-8B85-E829-2E245A6B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34" y="1570090"/>
            <a:ext cx="2023355" cy="4058751"/>
          </a:xfrm>
        </p:spPr>
        <p:txBody>
          <a:bodyPr anchor="ctr">
            <a:normAutofit/>
          </a:bodyPr>
          <a:lstStyle/>
          <a:p>
            <a:pPr marL="0" indent="0" algn="ctr" fontAlgn="base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 err="1">
                <a:solidFill>
                  <a:schemeClr val="accent2"/>
                </a:solidFill>
              </a:rPr>
              <a:t>MedsLog</a:t>
            </a:r>
            <a:endParaRPr lang="en-US" sz="2400" dirty="0">
              <a:solidFill>
                <a:schemeClr val="accent2"/>
              </a:solidFill>
            </a:endParaRPr>
          </a:p>
          <a:p>
            <a:pPr marL="0" indent="0" algn="ctr" fontAlgn="base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2"/>
                </a:solidFill>
              </a:rPr>
              <a:t>Medhelper</a:t>
            </a:r>
          </a:p>
          <a:p>
            <a:pPr marL="0" indent="0" algn="ctr" fontAlgn="base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2"/>
                </a:solidFill>
              </a:rPr>
              <a:t>Dosecast</a:t>
            </a:r>
          </a:p>
          <a:p>
            <a:pPr marL="0" indent="0" algn="ctr" fontAlgn="base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2"/>
                </a:solidFill>
              </a:rPr>
              <a:t>Mango Health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FF1580-B644-8A6D-E8D2-A1CAB112D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109639"/>
              </p:ext>
            </p:extLst>
          </p:nvPr>
        </p:nvGraphicFramePr>
        <p:xfrm>
          <a:off x="2406639" y="1503771"/>
          <a:ext cx="7645398" cy="4104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8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8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8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927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Medicine Reminder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Bad Interface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Costly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 Unique 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147"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Friendly Interface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Take Notes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Needs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Database stores information about each medicine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6590"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Friendly Interface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Customize Ringtone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endParaRPr lang="en-US" sz="18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Costly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Needs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Multiple Devices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08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Friendly Interface</a:t>
                      </a:r>
                    </a:p>
                    <a:p>
                      <a:pPr algn="l"/>
                      <a:endParaRPr lang="en-US" sz="18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Needs Internet connection</a:t>
                      </a:r>
                    </a:p>
                    <a:p>
                      <a:pPr algn="l"/>
                      <a:endParaRPr lang="en-US" sz="18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Healthy Activity</a:t>
                      </a:r>
                    </a:p>
                    <a:p>
                      <a:pPr algn="l"/>
                      <a:endParaRPr lang="en-US" sz="18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Google Shape;226;p21">
            <a:extLst>
              <a:ext uri="{FF2B5EF4-FFF2-40B4-BE49-F238E27FC236}">
                <a16:creationId xmlns:a16="http://schemas.microsoft.com/office/drawing/2014/main" id="{AFB6461B-3219-ED9D-9233-23D95B66AF96}"/>
              </a:ext>
            </a:extLst>
          </p:cNvPr>
          <p:cNvSpPr/>
          <p:nvPr/>
        </p:nvSpPr>
        <p:spPr>
          <a:xfrm>
            <a:off x="263334" y="5017657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26;p21">
            <a:extLst>
              <a:ext uri="{FF2B5EF4-FFF2-40B4-BE49-F238E27FC236}">
                <a16:creationId xmlns:a16="http://schemas.microsoft.com/office/drawing/2014/main" id="{8819798E-1E80-96D8-47C0-DDFDD0F6A264}"/>
              </a:ext>
            </a:extLst>
          </p:cNvPr>
          <p:cNvSpPr/>
          <p:nvPr/>
        </p:nvSpPr>
        <p:spPr>
          <a:xfrm>
            <a:off x="442040" y="3235740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02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196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Related Work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466" y="5782333"/>
            <a:ext cx="694859" cy="833831"/>
          </a:xfrm>
          <a:prstGeom prst="rect">
            <a:avLst/>
          </a:prstGeom>
        </p:spPr>
      </p:pic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D22510F8-9391-700C-AADE-1226918B3AA3}"/>
              </a:ext>
            </a:extLst>
          </p:cNvPr>
          <p:cNvSpPr/>
          <p:nvPr/>
        </p:nvSpPr>
        <p:spPr>
          <a:xfrm>
            <a:off x="934390" y="3439893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26;p21">
            <a:extLst>
              <a:ext uri="{FF2B5EF4-FFF2-40B4-BE49-F238E27FC236}">
                <a16:creationId xmlns:a16="http://schemas.microsoft.com/office/drawing/2014/main" id="{AFB6461B-3219-ED9D-9233-23D95B66AF96}"/>
              </a:ext>
            </a:extLst>
          </p:cNvPr>
          <p:cNvSpPr/>
          <p:nvPr/>
        </p:nvSpPr>
        <p:spPr>
          <a:xfrm>
            <a:off x="612122" y="4452048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26;p21">
            <a:extLst>
              <a:ext uri="{FF2B5EF4-FFF2-40B4-BE49-F238E27FC236}">
                <a16:creationId xmlns:a16="http://schemas.microsoft.com/office/drawing/2014/main" id="{8819798E-1E80-96D8-47C0-DDFDD0F6A264}"/>
              </a:ext>
            </a:extLst>
          </p:cNvPr>
          <p:cNvSpPr/>
          <p:nvPr/>
        </p:nvSpPr>
        <p:spPr>
          <a:xfrm>
            <a:off x="1846633" y="2558107"/>
            <a:ext cx="126900" cy="1269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A33D73-AD1D-985D-0632-A3B82151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49" y="2113878"/>
            <a:ext cx="3984599" cy="3235569"/>
          </a:xfrm>
        </p:spPr>
        <p:txBody>
          <a:bodyPr/>
          <a:lstStyle/>
          <a:p>
            <a:pPr marL="0" indent="0" algn="ctr" fontAlgn="base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2"/>
                </a:solidFill>
              </a:rPr>
              <a:t>EveryDose</a:t>
            </a:r>
          </a:p>
          <a:p>
            <a:pPr marL="0" indent="0" algn="ctr" fontAlgn="base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2"/>
                </a:solidFill>
              </a:rPr>
              <a:t>MyTherapy Pill Reminder</a:t>
            </a:r>
          </a:p>
          <a:p>
            <a:pPr marL="0" indent="0" algn="ctr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2"/>
                </a:solidFill>
              </a:rPr>
              <a:t>Medisafe Pill &amp; Med Reminder</a:t>
            </a:r>
          </a:p>
          <a:p>
            <a:pPr marL="36900" indent="0">
              <a:buNone/>
            </a:pP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E4F4549-08ED-3214-BED6-E1596EC97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9759"/>
              </p:ext>
            </p:extLst>
          </p:nvPr>
        </p:nvGraphicFramePr>
        <p:xfrm>
          <a:off x="4694548" y="1724531"/>
          <a:ext cx="5798907" cy="3380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2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2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397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accent6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0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Friendly Interface</a:t>
                      </a:r>
                    </a:p>
                    <a:p>
                      <a:endParaRPr lang="en-US" sz="18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Needs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Virtual Assistant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2107"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Friendly Interface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Customize</a:t>
                      </a:r>
                      <a:r>
                        <a:rPr lang="en-US" sz="1800" kern="1200" baseline="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Ringtone</a:t>
                      </a:r>
                      <a:endParaRPr lang="en-US" sz="18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Needs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Link With Specific Doctor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008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Friendly Interface</a:t>
                      </a:r>
                    </a:p>
                    <a:p>
                      <a:endParaRPr lang="en-US" sz="18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Needs Internet Connection</a:t>
                      </a:r>
                    </a:p>
                    <a:p>
                      <a:endParaRPr lang="en-US" sz="1800" kern="1200" dirty="0">
                        <a:ln>
                          <a:solidFill>
                            <a:schemeClr val="bg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9525" dist="25400" dir="14640000" algn="tl" rotWithShape="0">
                            <a:schemeClr val="bg1">
                              <a:alpha val="30000"/>
                            </a:scheme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ln>
                            <a:solidFill>
                              <a:schemeClr val="bg1">
                                <a:lumMod val="75000"/>
                                <a:lumOff val="25000"/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9525" dist="25400" dir="14640000" algn="tl" rotWithShape="0">
                              <a:schemeClr val="bg1">
                                <a:alpha val="3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Group Sharing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82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263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Problem Definition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266" y="5782333"/>
            <a:ext cx="694859" cy="833831"/>
          </a:xfrm>
          <a:prstGeom prst="rect">
            <a:avLst/>
          </a:prstGeom>
        </p:spPr>
      </p:pic>
      <p:sp>
        <p:nvSpPr>
          <p:cNvPr id="7" name="Google Shape;226;p21">
            <a:extLst>
              <a:ext uri="{FF2B5EF4-FFF2-40B4-BE49-F238E27FC236}">
                <a16:creationId xmlns:a16="http://schemas.microsoft.com/office/drawing/2014/main" id="{F3A8CDBE-5358-E516-0D5F-7A8F353A6F34}"/>
              </a:ext>
            </a:extLst>
          </p:cNvPr>
          <p:cNvSpPr/>
          <p:nvPr/>
        </p:nvSpPr>
        <p:spPr>
          <a:xfrm>
            <a:off x="1265574" y="2111971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26;p21">
            <a:extLst>
              <a:ext uri="{FF2B5EF4-FFF2-40B4-BE49-F238E27FC236}">
                <a16:creationId xmlns:a16="http://schemas.microsoft.com/office/drawing/2014/main" id="{93D2E2EF-16D0-0E2D-BADD-CA9A11BEFC8A}"/>
              </a:ext>
            </a:extLst>
          </p:cNvPr>
          <p:cNvSpPr/>
          <p:nvPr/>
        </p:nvSpPr>
        <p:spPr>
          <a:xfrm>
            <a:off x="1265574" y="4321228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58F71B-B135-E61F-AA0F-82BE342F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698" y="1895056"/>
            <a:ext cx="8962998" cy="3887277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/>
              <a:t>What problems people face without the application?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Medication Adherence      Complex Medication Schedule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Refill Medicine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dirty="0"/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/>
              <a:t>Features of project that solve the problem?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accent1"/>
                </a:solidFill>
              </a:rPr>
              <a:t>Reminder    Add Medicine    Text Recognition       Export PDF  	    Ai chatbot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042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47401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2348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Main Objectives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476" y="5782333"/>
            <a:ext cx="694859" cy="833831"/>
          </a:xfrm>
          <a:prstGeom prst="rect">
            <a:avLst/>
          </a:prstGeom>
        </p:spPr>
      </p:pic>
      <p:sp>
        <p:nvSpPr>
          <p:cNvPr id="7" name="Google Shape;226;p21">
            <a:extLst>
              <a:ext uri="{FF2B5EF4-FFF2-40B4-BE49-F238E27FC236}">
                <a16:creationId xmlns:a16="http://schemas.microsoft.com/office/drawing/2014/main" id="{F3A8CDBE-5358-E516-0D5F-7A8F353A6F34}"/>
              </a:ext>
            </a:extLst>
          </p:cNvPr>
          <p:cNvSpPr/>
          <p:nvPr/>
        </p:nvSpPr>
        <p:spPr>
          <a:xfrm>
            <a:off x="1557883" y="2588592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D22510F8-9391-700C-AADE-1226918B3AA3}"/>
              </a:ext>
            </a:extLst>
          </p:cNvPr>
          <p:cNvSpPr/>
          <p:nvPr/>
        </p:nvSpPr>
        <p:spPr>
          <a:xfrm>
            <a:off x="1557883" y="3127082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830A591-13AC-47B3-A8B7-260DD199DB70}"/>
              </a:ext>
            </a:extLst>
          </p:cNvPr>
          <p:cNvSpPr>
            <a:spLocks noGrp="1"/>
          </p:cNvSpPr>
          <p:nvPr/>
        </p:nvSpPr>
        <p:spPr>
          <a:xfrm>
            <a:off x="1250625" y="1543580"/>
            <a:ext cx="8989135" cy="4450637"/>
          </a:xfrm>
          <a:prstGeom prst="rect">
            <a:avLst/>
          </a:prstGeom>
          <a:ln w="19050"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fontAlgn="base">
              <a:spcAft>
                <a:spcPts val="1200"/>
              </a:spcAft>
              <a:buNone/>
            </a:pPr>
            <a:r>
              <a:rPr lang="en-US" sz="2400" dirty="0">
                <a:solidFill>
                  <a:srgbClr val="FF0000"/>
                </a:solidFill>
              </a:rPr>
              <a:t>Our objective is to design an application that will:</a:t>
            </a:r>
          </a:p>
          <a:p>
            <a:pPr marL="36900" indent="0" fontAlgn="base">
              <a:spcAft>
                <a:spcPts val="1200"/>
              </a:spcAft>
              <a:buNone/>
            </a:pPr>
            <a:r>
              <a:rPr lang="en-US" sz="2400" dirty="0"/>
              <a:t>	</a:t>
            </a:r>
            <a:r>
              <a:rPr lang="en-US" dirty="0">
                <a:solidFill>
                  <a:schemeClr val="tx1"/>
                </a:solidFill>
              </a:rPr>
              <a:t>Remind patients to take their medications on time.</a:t>
            </a:r>
          </a:p>
          <a:p>
            <a:pPr marL="36900" indent="0" fontAlgn="base">
              <a:spcAft>
                <a:spcPts val="12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	Remind patients to refill their medications before they run out.</a:t>
            </a:r>
          </a:p>
          <a:p>
            <a:pPr marL="36900" indent="0" fontAlgn="base">
              <a:spcAft>
                <a:spcPts val="12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	Remind patients the dose for each medicine.</a:t>
            </a:r>
          </a:p>
          <a:p>
            <a:pPr marL="36900" indent="0" fontAlgn="base">
              <a:spcAft>
                <a:spcPts val="12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6900" indent="0" fontAlgn="base">
              <a:spcAft>
                <a:spcPts val="12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	Provide means to carry around a handwritten medication memo at all times.</a:t>
            </a:r>
          </a:p>
          <a:p>
            <a:pPr marL="36900" indent="0" fontAlgn="base">
              <a:spcAft>
                <a:spcPts val="12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	Store medicine and its information in a database, if a user uses the same 	medicine more than one time.</a:t>
            </a:r>
          </a:p>
        </p:txBody>
      </p:sp>
      <p:sp>
        <p:nvSpPr>
          <p:cNvPr id="6" name="Google Shape;226;p21">
            <a:extLst>
              <a:ext uri="{FF2B5EF4-FFF2-40B4-BE49-F238E27FC236}">
                <a16:creationId xmlns:a16="http://schemas.microsoft.com/office/drawing/2014/main" id="{93D2E2EF-16D0-0E2D-BADD-CA9A11BEFC8A}"/>
              </a:ext>
            </a:extLst>
          </p:cNvPr>
          <p:cNvSpPr/>
          <p:nvPr/>
        </p:nvSpPr>
        <p:spPr>
          <a:xfrm>
            <a:off x="1557883" y="3637296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26;p21">
            <a:extLst>
              <a:ext uri="{FF2B5EF4-FFF2-40B4-BE49-F238E27FC236}">
                <a16:creationId xmlns:a16="http://schemas.microsoft.com/office/drawing/2014/main" id="{67BC10D7-1E72-CBC8-F842-B0D54CCF71C8}"/>
              </a:ext>
            </a:extLst>
          </p:cNvPr>
          <p:cNvSpPr/>
          <p:nvPr/>
        </p:nvSpPr>
        <p:spPr>
          <a:xfrm>
            <a:off x="1557883" y="4670356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26;p21">
            <a:extLst>
              <a:ext uri="{FF2B5EF4-FFF2-40B4-BE49-F238E27FC236}">
                <a16:creationId xmlns:a16="http://schemas.microsoft.com/office/drawing/2014/main" id="{706CAB1B-AE59-4C37-2219-63A2AC7343B5}"/>
              </a:ext>
            </a:extLst>
          </p:cNvPr>
          <p:cNvSpPr/>
          <p:nvPr/>
        </p:nvSpPr>
        <p:spPr>
          <a:xfrm>
            <a:off x="1557883" y="5193202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86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277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System Architecture</a:t>
            </a:r>
          </a:p>
        </p:txBody>
      </p:sp>
      <p:pic>
        <p:nvPicPr>
          <p:cNvPr id="4" name="Picture 3" descr="A cartoon of a bottle of pills&#10;&#10;Description automatically generated with low confidence">
            <a:extLst>
              <a:ext uri="{FF2B5EF4-FFF2-40B4-BE49-F238E27FC236}">
                <a16:creationId xmlns:a16="http://schemas.microsoft.com/office/drawing/2014/main" id="{F563D635-5F91-D47F-2B3F-1D8FB0AC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266" y="5782333"/>
            <a:ext cx="694859" cy="833831"/>
          </a:xfrm>
          <a:prstGeom prst="rect">
            <a:avLst/>
          </a:prstGeom>
        </p:spPr>
      </p:pic>
      <p:sp>
        <p:nvSpPr>
          <p:cNvPr id="7" name="Google Shape;226;p21">
            <a:extLst>
              <a:ext uri="{FF2B5EF4-FFF2-40B4-BE49-F238E27FC236}">
                <a16:creationId xmlns:a16="http://schemas.microsoft.com/office/drawing/2014/main" id="{F3A8CDBE-5358-E516-0D5F-7A8F353A6F34}"/>
              </a:ext>
            </a:extLst>
          </p:cNvPr>
          <p:cNvSpPr/>
          <p:nvPr/>
        </p:nvSpPr>
        <p:spPr>
          <a:xfrm>
            <a:off x="2008255" y="1435746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D22510F8-9391-700C-AADE-1226918B3AA3}"/>
              </a:ext>
            </a:extLst>
          </p:cNvPr>
          <p:cNvSpPr/>
          <p:nvPr/>
        </p:nvSpPr>
        <p:spPr>
          <a:xfrm>
            <a:off x="10056845" y="5782333"/>
            <a:ext cx="126900" cy="1269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image11.png" descr="Diagram&#10;&#10;Description automatically generated">
            <a:extLst>
              <a:ext uri="{FF2B5EF4-FFF2-40B4-BE49-F238E27FC236}">
                <a16:creationId xmlns:a16="http://schemas.microsoft.com/office/drawing/2014/main" id="{B1823A99-F2C7-BBE7-9112-4EE7AF3134D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t="4573" r="16617" b="9386"/>
          <a:stretch/>
        </p:blipFill>
        <p:spPr bwMode="auto">
          <a:xfrm>
            <a:off x="2135155" y="1562646"/>
            <a:ext cx="7921690" cy="4241166"/>
          </a:xfrm>
          <a:prstGeom prst="roundRect">
            <a:avLst>
              <a:gd name="adj" fmla="val 52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845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452</Words>
  <Application>Microsoft Macintosh PowerPoint</Application>
  <PresentationFormat>Widescreen</PresentationFormat>
  <Paragraphs>111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moustafamahmoud.eg@hotmail.com</dc:creator>
  <cp:lastModifiedBy>Ahmed Farag Mohamed Farag</cp:lastModifiedBy>
  <cp:revision>138</cp:revision>
  <dcterms:created xsi:type="dcterms:W3CDTF">2019-11-03T13:54:28Z</dcterms:created>
  <dcterms:modified xsi:type="dcterms:W3CDTF">2024-06-30T11:46:23Z</dcterms:modified>
</cp:coreProperties>
</file>